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charset="1" panose="020B0606030504020204"/>
      <p:regular r:id="rId11"/>
    </p:embeddedFont>
    <p:embeddedFont>
      <p:font typeface="Open Sans Bold" charset="1" panose="020B0806030504020204"/>
      <p:regular r:id="rId12"/>
    </p:embeddedFont>
    <p:embeddedFont>
      <p:font typeface="Open Sans Italics" charset="1" panose="020B0606030504020204"/>
      <p:regular r:id="rId13"/>
    </p:embeddedFont>
    <p:embeddedFont>
      <p:font typeface="Open Sans Bold Italics" charset="1" panose="020B0806030504020204"/>
      <p:regular r:id="rId14"/>
    </p:embeddedFont>
    <p:embeddedFont>
      <p:font typeface="Poppins ExtraBold" charset="1" panose="00000900000000000000"/>
      <p:regular r:id="rId15"/>
    </p:embeddedFont>
    <p:embeddedFont>
      <p:font typeface="Poppins ExtraBold Bold" charset="1" panose="00000A00000000000000"/>
      <p:regular r:id="rId16"/>
    </p:embeddedFont>
    <p:embeddedFont>
      <p:font typeface="Poppins ExtraBold Italics" charset="1" panose="00000900000000000000"/>
      <p:regular r:id="rId17"/>
    </p:embeddedFont>
    <p:embeddedFont>
      <p:font typeface="Poppins ExtraBold Bold Italics" charset="1" panose="00000A00000000000000"/>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7.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jpeg" Type="http://schemas.openxmlformats.org/officeDocument/2006/relationships/image"/><Relationship Id="rId7" Target="../media/image19.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18527" y="-1745836"/>
            <a:ext cx="6304087" cy="630408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915273" y="5804957"/>
            <a:ext cx="2284867" cy="2284867"/>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05735" y="1178928"/>
            <a:ext cx="192115" cy="245728"/>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93410" y="4082284"/>
            <a:ext cx="951933" cy="951933"/>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5770571" y="515798"/>
            <a:ext cx="2086429" cy="725034"/>
          </a:xfrm>
          <a:prstGeom prst="rect">
            <a:avLst/>
          </a:prstGeom>
        </p:spPr>
      </p:pic>
      <p:sp>
        <p:nvSpPr>
          <p:cNvPr name="TextBox 9" id="9"/>
          <p:cNvSpPr txBox="true"/>
          <p:nvPr/>
        </p:nvSpPr>
        <p:spPr>
          <a:xfrm rot="0">
            <a:off x="2009140" y="3393029"/>
            <a:ext cx="8507318" cy="1590465"/>
          </a:xfrm>
          <a:prstGeom prst="rect">
            <a:avLst/>
          </a:prstGeom>
        </p:spPr>
        <p:txBody>
          <a:bodyPr anchor="t" rtlCol="false" tIns="0" lIns="0" bIns="0" rIns="0">
            <a:spAutoFit/>
          </a:bodyPr>
          <a:lstStyle/>
          <a:p>
            <a:pPr>
              <a:lnSpc>
                <a:spcPts val="12257"/>
              </a:lnSpc>
              <a:spcBef>
                <a:spcPct val="0"/>
              </a:spcBef>
            </a:pPr>
            <a:r>
              <a:rPr lang="en-US" sz="8755">
                <a:solidFill>
                  <a:srgbClr val="FFFFFF"/>
                </a:solidFill>
                <a:latin typeface="Poppins"/>
              </a:rPr>
              <a:t>Investigate</a:t>
            </a:r>
          </a:p>
        </p:txBody>
      </p:sp>
      <p:sp>
        <p:nvSpPr>
          <p:cNvPr name="TextBox 10" id="10"/>
          <p:cNvSpPr txBox="true"/>
          <p:nvPr/>
        </p:nvSpPr>
        <p:spPr>
          <a:xfrm rot="0">
            <a:off x="2009140" y="4696893"/>
            <a:ext cx="10136203" cy="1770094"/>
          </a:xfrm>
          <a:prstGeom prst="rect">
            <a:avLst/>
          </a:prstGeom>
        </p:spPr>
        <p:txBody>
          <a:bodyPr anchor="t" rtlCol="false" tIns="0" lIns="0" bIns="0" rIns="0">
            <a:spAutoFit/>
          </a:bodyPr>
          <a:lstStyle/>
          <a:p>
            <a:pPr>
              <a:lnSpc>
                <a:spcPts val="13735"/>
              </a:lnSpc>
              <a:spcBef>
                <a:spcPct val="0"/>
              </a:spcBef>
            </a:pPr>
            <a:r>
              <a:rPr lang="en-US" sz="9811">
                <a:solidFill>
                  <a:srgbClr val="FFFFFF"/>
                </a:solidFill>
                <a:latin typeface="Poppins ExtraBold"/>
              </a:rPr>
              <a:t>Hotel Business</a:t>
            </a:r>
          </a:p>
        </p:txBody>
      </p:sp>
      <p:sp>
        <p:nvSpPr>
          <p:cNvPr name="TextBox 11" id="11"/>
          <p:cNvSpPr txBox="true"/>
          <p:nvPr/>
        </p:nvSpPr>
        <p:spPr>
          <a:xfrm rot="0">
            <a:off x="1787373" y="1221782"/>
            <a:ext cx="2927879"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SUPPORT BY RAKAMIN ACADEMY</a:t>
            </a:r>
          </a:p>
        </p:txBody>
      </p:sp>
      <p:sp>
        <p:nvSpPr>
          <p:cNvPr name="TextBox 12" id="12"/>
          <p:cNvSpPr txBox="true"/>
          <p:nvPr/>
        </p:nvSpPr>
        <p:spPr>
          <a:xfrm rot="0">
            <a:off x="2009140" y="6918815"/>
            <a:ext cx="8507318" cy="280670"/>
          </a:xfrm>
          <a:prstGeom prst="rect">
            <a:avLst/>
          </a:prstGeom>
        </p:spPr>
        <p:txBody>
          <a:bodyPr anchor="t" rtlCol="false" tIns="0" lIns="0" bIns="0" rIns="0">
            <a:spAutoFit/>
          </a:bodyPr>
          <a:lstStyle/>
          <a:p>
            <a:pPr>
              <a:lnSpc>
                <a:spcPts val="2379"/>
              </a:lnSpc>
              <a:spcBef>
                <a:spcPct val="0"/>
              </a:spcBef>
            </a:pPr>
            <a:r>
              <a:rPr lang="en-US" sz="1699" spc="1038">
                <a:solidFill>
                  <a:srgbClr val="F66E1A"/>
                </a:solidFill>
                <a:latin typeface="Open Sans"/>
              </a:rPr>
              <a:t>USING DATA VISUALIZATION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574884" y="2615493"/>
            <a:ext cx="10088985" cy="5398970"/>
          </a:xfrm>
          <a:prstGeom prst="rect">
            <a:avLst/>
          </a:prstGeom>
        </p:spPr>
      </p:pic>
      <p:sp>
        <p:nvSpPr>
          <p:cNvPr name="TextBox 5" id="5"/>
          <p:cNvSpPr txBox="true"/>
          <p:nvPr/>
        </p:nvSpPr>
        <p:spPr>
          <a:xfrm rot="0">
            <a:off x="1787373" y="1221782"/>
            <a:ext cx="761328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ANALYZING THE INFLUENCE OF LENGTH OF STAY ON HOTEL BOOKING CANCELLATION RATES</a:t>
            </a:r>
          </a:p>
        </p:txBody>
      </p:sp>
      <p:sp>
        <p:nvSpPr>
          <p:cNvPr name="TextBox 6" id="6"/>
          <p:cNvSpPr txBox="true"/>
          <p:nvPr/>
        </p:nvSpPr>
        <p:spPr>
          <a:xfrm rot="0">
            <a:off x="12227242" y="2558343"/>
            <a:ext cx="5730766" cy="260032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Infographic About Cancellation</a:t>
            </a:r>
          </a:p>
        </p:txBody>
      </p:sp>
      <p:sp>
        <p:nvSpPr>
          <p:cNvPr name="TextBox 7" id="7"/>
          <p:cNvSpPr txBox="true"/>
          <p:nvPr/>
        </p:nvSpPr>
        <p:spPr>
          <a:xfrm rot="0">
            <a:off x="12249674" y="5569022"/>
            <a:ext cx="5514451" cy="192151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The more nights booked, the more cancellations occur. "City hotels" have a higher rate than "resort hotels". The cancellation rate for "city hotels" is highest for stays over 21 days (87.23%) and for "resort hotels" it is highest for stays between 15-21 days (46.75%). To prevent this, hotels should have a cancellation policy where the cancellation fee increases with the length of stay.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grpSp>
        <p:nvGrpSpPr>
          <p:cNvPr name="Group 4" id="4"/>
          <p:cNvGrpSpPr>
            <a:grpSpLocks noChangeAspect="true"/>
          </p:cNvGrpSpPr>
          <p:nvPr/>
        </p:nvGrpSpPr>
        <p:grpSpPr>
          <a:xfrm rot="0">
            <a:off x="8001000" y="0"/>
            <a:ext cx="10287000" cy="10287000"/>
            <a:chOff x="0" y="0"/>
            <a:chExt cx="6350000" cy="6350000"/>
          </a:xfrm>
        </p:grpSpPr>
        <p:sp>
          <p:nvSpPr>
            <p:cNvPr name="Freeform 5" id="5"/>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47148" r="0" t="0" b="0"/>
              </a:stretch>
            </a:blip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23128" y="1574884"/>
            <a:ext cx="951933" cy="951933"/>
          </a:xfrm>
          <a:prstGeom prst="rect">
            <a:avLst/>
          </a:prstGeom>
        </p:spPr>
      </p:pic>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AND STEPS</a:t>
            </a:r>
          </a:p>
        </p:txBody>
      </p:sp>
      <p:sp>
        <p:nvSpPr>
          <p:cNvPr name="TextBox 8" id="8"/>
          <p:cNvSpPr txBox="true"/>
          <p:nvPr/>
        </p:nvSpPr>
        <p:spPr>
          <a:xfrm rot="0">
            <a:off x="1787373" y="2567573"/>
            <a:ext cx="7737627"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Examining how the lead time influences hotel booking cancellations</a:t>
            </a:r>
          </a:p>
        </p:txBody>
      </p:sp>
      <p:sp>
        <p:nvSpPr>
          <p:cNvPr name="TextBox 9" id="9"/>
          <p:cNvSpPr txBox="true"/>
          <p:nvPr/>
        </p:nvSpPr>
        <p:spPr>
          <a:xfrm rot="0">
            <a:off x="1787373" y="6778992"/>
            <a:ext cx="5407971" cy="13690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The impact of the time gap between hotel bookings and the arrival date on the cancellation rate is being examined in this study, considering that hotels accept bookings well in advance, with varying time intervals ranging from a few days to several months.</a:t>
            </a:r>
          </a:p>
        </p:txBody>
      </p:sp>
      <p:sp>
        <p:nvSpPr>
          <p:cNvPr name="TextBox 10" id="10"/>
          <p:cNvSpPr txBox="true"/>
          <p:nvPr/>
        </p:nvSpPr>
        <p:spPr>
          <a:xfrm rot="0">
            <a:off x="1787373" y="8220904"/>
            <a:ext cx="2144367" cy="239548"/>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Open Sans Bold"/>
              </a:rPr>
              <a:t>LEARN MORE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2278242"/>
            <a:ext cx="12999404" cy="6638710"/>
          </a:xfrm>
          <a:prstGeom prst="rect">
            <a:avLst/>
          </a:prstGeom>
        </p:spPr>
      </p:pic>
      <p:sp>
        <p:nvSpPr>
          <p:cNvPr name="TextBox 5" id="5"/>
          <p:cNvSpPr txBox="true"/>
          <p:nvPr/>
        </p:nvSpPr>
        <p:spPr>
          <a:xfrm rot="0">
            <a:off x="1787373" y="1221782"/>
            <a:ext cx="761328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EXAMINING HOW THE LEAD TIME INFLUENCES HOTEL BOOKING CANCELLATION</a:t>
            </a:r>
          </a:p>
        </p:txBody>
      </p:sp>
      <p:sp>
        <p:nvSpPr>
          <p:cNvPr name="TextBox 6" id="6"/>
          <p:cNvSpPr txBox="true"/>
          <p:nvPr/>
        </p:nvSpPr>
        <p:spPr>
          <a:xfrm rot="0">
            <a:off x="12227242" y="3264852"/>
            <a:ext cx="5730766" cy="260032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Infographic About Cancellation</a:t>
            </a:r>
          </a:p>
        </p:txBody>
      </p:sp>
      <p:sp>
        <p:nvSpPr>
          <p:cNvPr name="TextBox 7" id="7"/>
          <p:cNvSpPr txBox="true"/>
          <p:nvPr/>
        </p:nvSpPr>
        <p:spPr>
          <a:xfrm rot="0">
            <a:off x="12249674" y="6275532"/>
            <a:ext cx="5514451" cy="192151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The more nights booked, the more cancellations occur. "City hotels" have a higher rate than "resort hotels". The cancellation rate for "city hotels" is highest for stays over 21 days (87.23%) and for "resort hotels" it is highest for stays between 15-21 days (46.75%). To prevent this, hotels should have a cancellation policy where the cancellation fee increases with the length of stay.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72101" y="-3152044"/>
            <a:ext cx="6304087" cy="6304087"/>
          </a:xfrm>
          <a:prstGeom prst="rect">
            <a:avLst/>
          </a:prstGeom>
        </p:spPr>
      </p:pic>
      <p:grpSp>
        <p:nvGrpSpPr>
          <p:cNvPr name="Group 5" id="5"/>
          <p:cNvGrpSpPr>
            <a:grpSpLocks noChangeAspect="true"/>
          </p:cNvGrpSpPr>
          <p:nvPr/>
        </p:nvGrpSpPr>
        <p:grpSpPr>
          <a:xfrm rot="0">
            <a:off x="7663936" y="1028700"/>
            <a:ext cx="4567887" cy="4567887"/>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015" r="-25015" t="0" b="0"/>
              </a:stretch>
            </a:blipFill>
          </p:spPr>
        </p:sp>
      </p:grpSp>
      <p:grpSp>
        <p:nvGrpSpPr>
          <p:cNvPr name="Group 7" id="7"/>
          <p:cNvGrpSpPr>
            <a:grpSpLocks noChangeAspect="true"/>
          </p:cNvGrpSpPr>
          <p:nvPr/>
        </p:nvGrpSpPr>
        <p:grpSpPr>
          <a:xfrm rot="0">
            <a:off x="12691413" y="1028700"/>
            <a:ext cx="4567887" cy="4567887"/>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15678" r="-34445" t="0" b="0"/>
              </a:stretch>
            </a:blipFill>
          </p:spPr>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87969" y="3851482"/>
            <a:ext cx="951933" cy="951933"/>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783333" y="3851482"/>
            <a:ext cx="951933" cy="951933"/>
          </a:xfrm>
          <a:prstGeom prst="rect">
            <a:avLst/>
          </a:prstGeom>
        </p:spPr>
      </p:pic>
      <p:sp>
        <p:nvSpPr>
          <p:cNvPr name="TextBox 11" id="11"/>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AND STEPS</a:t>
            </a:r>
          </a:p>
        </p:txBody>
      </p:sp>
      <p:sp>
        <p:nvSpPr>
          <p:cNvPr name="TextBox 12" id="12"/>
          <p:cNvSpPr txBox="true"/>
          <p:nvPr/>
        </p:nvSpPr>
        <p:spPr>
          <a:xfrm rot="0">
            <a:off x="1787373" y="7467990"/>
            <a:ext cx="3018500" cy="1369060"/>
          </a:xfrm>
          <a:prstGeom prst="rect">
            <a:avLst/>
          </a:prstGeom>
        </p:spPr>
        <p:txBody>
          <a:bodyPr anchor="t" rtlCol="false" tIns="0" lIns="0" bIns="0" rIns="0">
            <a:spAutoFit/>
          </a:bodyPr>
          <a:lstStyle/>
          <a:p>
            <a:pPr>
              <a:lnSpc>
                <a:spcPts val="2239"/>
              </a:lnSpc>
            </a:pPr>
            <a:r>
              <a:rPr lang="en-US" sz="1599">
                <a:solidFill>
                  <a:srgbClr val="171616"/>
                </a:solidFill>
                <a:latin typeface="Open Sans"/>
              </a:rPr>
              <a:t>To reduce the cancellation rate, hospitality businesses can introduce a penalty system for cancelled hotel bookings.</a:t>
            </a:r>
          </a:p>
          <a:p>
            <a:pPr>
              <a:lnSpc>
                <a:spcPts val="2239"/>
              </a:lnSpc>
              <a:spcBef>
                <a:spcPct val="0"/>
              </a:spcBef>
            </a:pPr>
          </a:p>
        </p:txBody>
      </p:sp>
      <p:sp>
        <p:nvSpPr>
          <p:cNvPr name="TextBox 13" id="13"/>
          <p:cNvSpPr txBox="true"/>
          <p:nvPr/>
        </p:nvSpPr>
        <p:spPr>
          <a:xfrm rot="0">
            <a:off x="1787373"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a:rPr>
              <a:t>1</a:t>
            </a:r>
          </a:p>
        </p:txBody>
      </p:sp>
      <p:sp>
        <p:nvSpPr>
          <p:cNvPr name="TextBox 14" id="14"/>
          <p:cNvSpPr txBox="true"/>
          <p:nvPr/>
        </p:nvSpPr>
        <p:spPr>
          <a:xfrm rot="0">
            <a:off x="5755102" y="7467990"/>
            <a:ext cx="2988559" cy="1645285"/>
          </a:xfrm>
          <a:prstGeom prst="rect">
            <a:avLst/>
          </a:prstGeom>
        </p:spPr>
        <p:txBody>
          <a:bodyPr anchor="t" rtlCol="false" tIns="0" lIns="0" bIns="0" rIns="0">
            <a:spAutoFit/>
          </a:bodyPr>
          <a:lstStyle/>
          <a:p>
            <a:pPr>
              <a:lnSpc>
                <a:spcPts val="2239"/>
              </a:lnSpc>
            </a:pPr>
            <a:r>
              <a:rPr lang="en-US" sz="1599">
                <a:solidFill>
                  <a:srgbClr val="171616"/>
                </a:solidFill>
                <a:latin typeface="Open Sans"/>
              </a:rPr>
              <a:t>A maximum booking lead time of three months can be implemented by the hospitality industry to reduce the cancellation rate.</a:t>
            </a:r>
          </a:p>
          <a:p>
            <a:pPr>
              <a:lnSpc>
                <a:spcPts val="2239"/>
              </a:lnSpc>
              <a:spcBef>
                <a:spcPct val="0"/>
              </a:spcBef>
            </a:pPr>
          </a:p>
        </p:txBody>
      </p:sp>
      <p:sp>
        <p:nvSpPr>
          <p:cNvPr name="TextBox 15" id="15"/>
          <p:cNvSpPr txBox="true"/>
          <p:nvPr/>
        </p:nvSpPr>
        <p:spPr>
          <a:xfrm rot="0">
            <a:off x="5755102"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2</a:t>
            </a:r>
          </a:p>
        </p:txBody>
      </p:sp>
      <p:sp>
        <p:nvSpPr>
          <p:cNvPr name="TextBox 16" id="16"/>
          <p:cNvSpPr txBox="true"/>
          <p:nvPr/>
        </p:nvSpPr>
        <p:spPr>
          <a:xfrm rot="0">
            <a:off x="9722831" y="7467990"/>
            <a:ext cx="2985528" cy="1369060"/>
          </a:xfrm>
          <a:prstGeom prst="rect">
            <a:avLst/>
          </a:prstGeom>
        </p:spPr>
        <p:txBody>
          <a:bodyPr anchor="t" rtlCol="false" tIns="0" lIns="0" bIns="0" rIns="0">
            <a:spAutoFit/>
          </a:bodyPr>
          <a:lstStyle/>
          <a:p>
            <a:pPr>
              <a:lnSpc>
                <a:spcPts val="2239"/>
              </a:lnSpc>
            </a:pPr>
            <a:r>
              <a:rPr lang="en-US" sz="1599">
                <a:solidFill>
                  <a:srgbClr val="171616"/>
                </a:solidFill>
                <a:latin typeface="Open Sans"/>
              </a:rPr>
              <a:t>A reminder system can be put in place, particularly for bookings made well in advance.</a:t>
            </a:r>
          </a:p>
          <a:p>
            <a:pPr>
              <a:lnSpc>
                <a:spcPts val="2239"/>
              </a:lnSpc>
              <a:spcBef>
                <a:spcPct val="0"/>
              </a:spcBef>
            </a:pPr>
          </a:p>
        </p:txBody>
      </p:sp>
      <p:sp>
        <p:nvSpPr>
          <p:cNvPr name="TextBox 17" id="17"/>
          <p:cNvSpPr txBox="true"/>
          <p:nvPr/>
        </p:nvSpPr>
        <p:spPr>
          <a:xfrm rot="0">
            <a:off x="9722831"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3</a:t>
            </a:r>
          </a:p>
        </p:txBody>
      </p:sp>
      <p:sp>
        <p:nvSpPr>
          <p:cNvPr name="TextBox 18" id="18"/>
          <p:cNvSpPr txBox="true"/>
          <p:nvPr/>
        </p:nvSpPr>
        <p:spPr>
          <a:xfrm rot="0">
            <a:off x="13690560" y="7467990"/>
            <a:ext cx="2985528" cy="2197735"/>
          </a:xfrm>
          <a:prstGeom prst="rect">
            <a:avLst/>
          </a:prstGeom>
        </p:spPr>
        <p:txBody>
          <a:bodyPr anchor="t" rtlCol="false" tIns="0" lIns="0" bIns="0" rIns="0">
            <a:spAutoFit/>
          </a:bodyPr>
          <a:lstStyle/>
          <a:p>
            <a:pPr>
              <a:lnSpc>
                <a:spcPts val="2239"/>
              </a:lnSpc>
            </a:pPr>
            <a:r>
              <a:rPr lang="en-US" sz="1599">
                <a:solidFill>
                  <a:srgbClr val="171616"/>
                </a:solidFill>
                <a:latin typeface="Open Sans"/>
              </a:rPr>
              <a:t>Hotels can offer marketing promotions or special services in peak seasons of June-July and November-December to attract more customers.</a:t>
            </a:r>
          </a:p>
          <a:p>
            <a:pPr>
              <a:lnSpc>
                <a:spcPts val="2239"/>
              </a:lnSpc>
            </a:pPr>
          </a:p>
          <a:p>
            <a:pPr>
              <a:lnSpc>
                <a:spcPts val="2239"/>
              </a:lnSpc>
            </a:pPr>
          </a:p>
          <a:p>
            <a:pPr>
              <a:lnSpc>
                <a:spcPts val="2239"/>
              </a:lnSpc>
              <a:spcBef>
                <a:spcPct val="0"/>
              </a:spcBef>
            </a:pPr>
          </a:p>
        </p:txBody>
      </p:sp>
      <p:sp>
        <p:nvSpPr>
          <p:cNvPr name="TextBox 19" id="19"/>
          <p:cNvSpPr txBox="true"/>
          <p:nvPr/>
        </p:nvSpPr>
        <p:spPr>
          <a:xfrm rot="0">
            <a:off x="13690560" y="6835265"/>
            <a:ext cx="3216331" cy="35877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4</a:t>
            </a:r>
          </a:p>
        </p:txBody>
      </p:sp>
      <p:sp>
        <p:nvSpPr>
          <p:cNvPr name="TextBox 20" id="20"/>
          <p:cNvSpPr txBox="true"/>
          <p:nvPr/>
        </p:nvSpPr>
        <p:spPr>
          <a:xfrm rot="0">
            <a:off x="1787373" y="3794332"/>
            <a:ext cx="5090895"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Business Insight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06" r="0" b="770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546184" cy="546184"/>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05735" y="1178928"/>
            <a:ext cx="192115" cy="24572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923308" y="-1307292"/>
            <a:ext cx="4671984" cy="4671984"/>
          </a:xfrm>
          <a:prstGeom prst="rect">
            <a:avLst/>
          </a:prstGeom>
        </p:spPr>
      </p:pic>
      <p:sp>
        <p:nvSpPr>
          <p:cNvPr name="TextBox 6" id="6"/>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7292" y="6922308"/>
            <a:ext cx="4671984" cy="4671984"/>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56594" y="1028700"/>
            <a:ext cx="1391836" cy="1391836"/>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5163" y="3776299"/>
            <a:ext cx="593492" cy="593492"/>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039570" y="7866464"/>
            <a:ext cx="1391836" cy="1391836"/>
          </a:xfrm>
          <a:prstGeom prst="rect">
            <a:avLst/>
          </a:prstGeom>
        </p:spPr>
      </p:pic>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9345" y="5917209"/>
            <a:ext cx="593492" cy="593492"/>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15761909" y="515798"/>
            <a:ext cx="2086429" cy="725034"/>
          </a:xfrm>
          <a:prstGeom prst="rect">
            <a:avLst/>
          </a:prstGeom>
        </p:spPr>
      </p:pic>
      <p:sp>
        <p:nvSpPr>
          <p:cNvPr name="TextBox 13" id="13"/>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BY ISTIFA SHANIA</a:t>
            </a:r>
          </a:p>
        </p:txBody>
      </p:sp>
      <p:sp>
        <p:nvSpPr>
          <p:cNvPr name="TextBox 14" id="14"/>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a:rPr>
              <a:t>CIAO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1787" y="5143500"/>
            <a:ext cx="6304087" cy="6304087"/>
          </a:xfrm>
          <a:prstGeom prst="rect">
            <a:avLst/>
          </a:prstGeom>
        </p:spPr>
      </p:pic>
      <p:grpSp>
        <p:nvGrpSpPr>
          <p:cNvPr name="Group 4" id="4"/>
          <p:cNvGrpSpPr/>
          <p:nvPr/>
        </p:nvGrpSpPr>
        <p:grpSpPr>
          <a:xfrm rot="0">
            <a:off x="1787387" y="1992928"/>
            <a:ext cx="6729776" cy="6729776"/>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379"/>
                </a:lnSpc>
              </a:pPr>
            </a:p>
          </p:txBody>
        </p:sp>
      </p:grpSp>
      <p:grpSp>
        <p:nvGrpSpPr>
          <p:cNvPr name="Group 7" id="7"/>
          <p:cNvGrpSpPr>
            <a:grpSpLocks noChangeAspect="true"/>
          </p:cNvGrpSpPr>
          <p:nvPr/>
        </p:nvGrpSpPr>
        <p:grpSpPr>
          <a:xfrm rot="0">
            <a:off x="1787373" y="1992928"/>
            <a:ext cx="6729803" cy="6729776"/>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2483" t="0" b="-2483"/>
              </a:stretch>
            </a:blip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907080" y="2262034"/>
            <a:ext cx="951933" cy="951933"/>
          </a:xfrm>
          <a:prstGeom prst="rect">
            <a:avLst/>
          </a:prstGeom>
        </p:spPr>
      </p:pic>
      <p:sp>
        <p:nvSpPr>
          <p:cNvPr name="TextBox 10" id="10"/>
          <p:cNvSpPr txBox="true"/>
          <p:nvPr/>
        </p:nvSpPr>
        <p:spPr>
          <a:xfrm rot="0">
            <a:off x="10004910" y="2204884"/>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About Me</a:t>
            </a:r>
          </a:p>
        </p:txBody>
      </p:sp>
      <p:sp>
        <p:nvSpPr>
          <p:cNvPr name="TextBox 11" id="11"/>
          <p:cNvSpPr txBox="true"/>
          <p:nvPr/>
        </p:nvSpPr>
        <p:spPr>
          <a:xfrm rot="0">
            <a:off x="10004910" y="3810344"/>
            <a:ext cx="6496040" cy="4683760"/>
          </a:xfrm>
          <a:prstGeom prst="rect">
            <a:avLst/>
          </a:prstGeom>
        </p:spPr>
        <p:txBody>
          <a:bodyPr anchor="t" rtlCol="false" tIns="0" lIns="0" bIns="0" rIns="0">
            <a:spAutoFit/>
          </a:bodyPr>
          <a:lstStyle/>
          <a:p>
            <a:pPr>
              <a:lnSpc>
                <a:spcPts val="2239"/>
              </a:lnSpc>
            </a:pPr>
            <a:r>
              <a:rPr lang="en-US" sz="1599">
                <a:solidFill>
                  <a:srgbClr val="171616"/>
                </a:solidFill>
                <a:latin typeface="Open Sans"/>
              </a:rPr>
              <a:t>Istifa has completed her studies and obtained a degree from Universitas Gadjah Mada.  She has spent the last 7 months honing her skills in data management. She has gained experience in organizing and analyzing large datasets, creating visualizations and reports, and using statistical tools to draw insights.  Her interest in both "manufacture" and "technology" has led her to pursue opportunities to apply her knowledge and skills in a wide range of industries. To further improve her skills in the field of data, She has completed several courses in data science boot camp, which has provided her with a deeper understanding of data analysis. </a:t>
            </a:r>
          </a:p>
          <a:p>
            <a:pPr>
              <a:lnSpc>
                <a:spcPts val="2239"/>
              </a:lnSpc>
            </a:pPr>
          </a:p>
          <a:p>
            <a:pPr>
              <a:lnSpc>
                <a:spcPts val="2239"/>
              </a:lnSpc>
            </a:pPr>
            <a:r>
              <a:rPr lang="en-US" sz="1599">
                <a:solidFill>
                  <a:srgbClr val="171616"/>
                </a:solidFill>
                <a:latin typeface="Open Sans"/>
              </a:rPr>
              <a:t>She is</a:t>
            </a:r>
            <a:r>
              <a:rPr lang="en-US" sz="1599">
                <a:solidFill>
                  <a:srgbClr val="171616"/>
                </a:solidFill>
                <a:latin typeface="Open Sans"/>
              </a:rPr>
              <a:t> excited to continue developing her expertise in this dynamic field and contribute her knowledge to the growth of the company.</a:t>
            </a:r>
          </a:p>
          <a:p>
            <a:pPr>
              <a:lnSpc>
                <a:spcPts val="2239"/>
              </a:lnSpc>
            </a:pPr>
          </a:p>
          <a:p>
            <a:pPr>
              <a:lnSpc>
                <a:spcPts val="2239"/>
              </a:lnSpc>
            </a:pPr>
          </a:p>
          <a:p>
            <a:pPr>
              <a:lnSpc>
                <a:spcPts val="2239"/>
              </a:lnSpc>
            </a:pPr>
          </a:p>
          <a:p>
            <a:pPr>
              <a:lnSpc>
                <a:spcPts val="2239"/>
              </a:lnSpc>
              <a:spcBef>
                <a:spcPct val="0"/>
              </a:spcBef>
            </a:pP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1028700"/>
            <a:ext cx="546184" cy="546184"/>
          </a:xfrm>
          <a:prstGeom prst="rect">
            <a:avLst/>
          </a:prstGeom>
        </p:spPr>
      </p:pic>
      <p:sp>
        <p:nvSpPr>
          <p:cNvPr name="TextBox 13" id="13"/>
          <p:cNvSpPr txBox="true"/>
          <p:nvPr/>
        </p:nvSpPr>
        <p:spPr>
          <a:xfrm rot="0">
            <a:off x="1787373" y="1221782"/>
            <a:ext cx="1737382" cy="40767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SUPPORT BY RAKAMIN ACADEMY</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5735" y="1178928"/>
            <a:ext cx="192115" cy="24572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46309" y="6106256"/>
            <a:ext cx="6304087" cy="6304087"/>
          </a:xfrm>
          <a:prstGeom prst="rect">
            <a:avLst/>
          </a:prstGeom>
        </p:spPr>
      </p:pic>
      <p:grpSp>
        <p:nvGrpSpPr>
          <p:cNvPr name="Group 5" id="5"/>
          <p:cNvGrpSpPr>
            <a:grpSpLocks noChangeAspect="true"/>
          </p:cNvGrpSpPr>
          <p:nvPr/>
        </p:nvGrpSpPr>
        <p:grpSpPr>
          <a:xfrm rot="0">
            <a:off x="1028700" y="4123018"/>
            <a:ext cx="5135302" cy="5135282"/>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0780" r="-39312" t="0" b="0"/>
              </a:stretch>
            </a:blipFill>
          </p:spPr>
        </p:sp>
      </p:grpSp>
      <p:grpSp>
        <p:nvGrpSpPr>
          <p:cNvPr name="Group 7" id="7"/>
          <p:cNvGrpSpPr/>
          <p:nvPr/>
        </p:nvGrpSpPr>
        <p:grpSpPr>
          <a:xfrm rot="0">
            <a:off x="3687192" y="1640437"/>
            <a:ext cx="5456808" cy="5456808"/>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a:grpSpLocks noChangeAspect="true"/>
          </p:cNvGrpSpPr>
          <p:nvPr/>
        </p:nvGrpSpPr>
        <p:grpSpPr>
          <a:xfrm rot="0">
            <a:off x="3847945" y="1801200"/>
            <a:ext cx="5135302" cy="5135282"/>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r="-24999" t="0" b="0"/>
              </a:stretch>
            </a:blipFill>
          </p:spPr>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64002" y="1330367"/>
            <a:ext cx="951933" cy="951933"/>
          </a:xfrm>
          <a:prstGeom prst="rect">
            <a:avLst/>
          </a:prstGeom>
        </p:spPr>
      </p:pic>
      <p:sp>
        <p:nvSpPr>
          <p:cNvPr name="TextBox 12" id="12"/>
          <p:cNvSpPr txBox="true"/>
          <p:nvPr/>
        </p:nvSpPr>
        <p:spPr>
          <a:xfrm rot="0">
            <a:off x="1787373" y="1221782"/>
            <a:ext cx="1737382" cy="40767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SUPPORT BY RAKAMIN ACADEMY</a:t>
            </a:r>
          </a:p>
        </p:txBody>
      </p:sp>
      <p:sp>
        <p:nvSpPr>
          <p:cNvPr name="TextBox 13" id="13"/>
          <p:cNvSpPr txBox="true"/>
          <p:nvPr/>
        </p:nvSpPr>
        <p:spPr>
          <a:xfrm rot="0">
            <a:off x="10354284" y="3021678"/>
            <a:ext cx="6443411"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Case Study</a:t>
            </a:r>
          </a:p>
        </p:txBody>
      </p:sp>
      <p:sp>
        <p:nvSpPr>
          <p:cNvPr name="TextBox 14" id="14"/>
          <p:cNvSpPr txBox="true"/>
          <p:nvPr/>
        </p:nvSpPr>
        <p:spPr>
          <a:xfrm rot="0">
            <a:off x="10306556" y="4330999"/>
            <a:ext cx="6491139" cy="24739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Continuously evaluating business performance is crucial for any company, as it enables them to take appropriate actions to address any issues that arise. In this project, we will specifically examine the performance of the hotel industry by identifying customer behaviors related to hotel bookings and cancellations. Our primary objective is to analyze three factors: monthly hotel bookings by type, the impact of length of stay on hotel booking cancellations, and the impact of lead time on hotel booking cancellations. We will then visualize the insights gained from this analysis for easier comprehension.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grpSp>
        <p:nvGrpSpPr>
          <p:cNvPr name="Group 4" id="4"/>
          <p:cNvGrpSpPr>
            <a:grpSpLocks noChangeAspect="true"/>
          </p:cNvGrpSpPr>
          <p:nvPr/>
        </p:nvGrpSpPr>
        <p:grpSpPr>
          <a:xfrm rot="0">
            <a:off x="8001000" y="0"/>
            <a:ext cx="10287000" cy="10287000"/>
            <a:chOff x="0" y="0"/>
            <a:chExt cx="6350000" cy="6350000"/>
          </a:xfrm>
        </p:grpSpPr>
        <p:sp>
          <p:nvSpPr>
            <p:cNvPr name="Freeform 5" id="5"/>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25000" r="-25000" t="0" b="0"/>
              </a:stretch>
            </a:blip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23128" y="1574884"/>
            <a:ext cx="951933" cy="951933"/>
          </a:xfrm>
          <a:prstGeom prst="rect">
            <a:avLst/>
          </a:prstGeom>
        </p:spPr>
      </p:pic>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AND STEPS</a:t>
            </a:r>
          </a:p>
        </p:txBody>
      </p:sp>
      <p:sp>
        <p:nvSpPr>
          <p:cNvPr name="TextBox 8" id="8"/>
          <p:cNvSpPr txBox="true"/>
          <p:nvPr/>
        </p:nvSpPr>
        <p:spPr>
          <a:xfrm rot="0">
            <a:off x="1397850" y="2566584"/>
            <a:ext cx="7469096"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Data Preprocessing</a:t>
            </a:r>
          </a:p>
        </p:txBody>
      </p:sp>
      <p:sp>
        <p:nvSpPr>
          <p:cNvPr name="TextBox 9" id="9"/>
          <p:cNvSpPr txBox="true"/>
          <p:nvPr/>
        </p:nvSpPr>
        <p:spPr>
          <a:xfrm rot="0">
            <a:off x="1397850" y="4195359"/>
            <a:ext cx="6751096" cy="3578860"/>
          </a:xfrm>
          <a:prstGeom prst="rect">
            <a:avLst/>
          </a:prstGeom>
        </p:spPr>
        <p:txBody>
          <a:bodyPr anchor="t" rtlCol="false" tIns="0" lIns="0" bIns="0" rIns="0">
            <a:spAutoFit/>
          </a:bodyPr>
          <a:lstStyle/>
          <a:p>
            <a:pPr>
              <a:lnSpc>
                <a:spcPts val="2239"/>
              </a:lnSpc>
            </a:pPr>
            <a:r>
              <a:rPr lang="en-US" sz="1599">
                <a:solidFill>
                  <a:srgbClr val="171616"/>
                </a:solidFill>
                <a:latin typeface="Open Sans"/>
              </a:rPr>
              <a:t>Prior to analyzing data, it is necessary to process it to enable insights to be derived. Additionally, raw data may contain inappropriate or missing values, making data processing essential. This time, the data processing stages will be implemented through the following approaches:</a:t>
            </a:r>
          </a:p>
          <a:p>
            <a:pPr>
              <a:lnSpc>
                <a:spcPts val="2239"/>
              </a:lnSpc>
            </a:pPr>
          </a:p>
          <a:p>
            <a:pPr marL="345439" indent="-172720" lvl="1">
              <a:lnSpc>
                <a:spcPts val="2239"/>
              </a:lnSpc>
              <a:buFont typeface="Arial"/>
              <a:buChar char="•"/>
            </a:pPr>
            <a:r>
              <a:rPr lang="en-US" sz="1599">
                <a:solidFill>
                  <a:srgbClr val="171616"/>
                </a:solidFill>
                <a:latin typeface="Open Sans Bold"/>
              </a:rPr>
              <a:t>Addressing missing values.</a:t>
            </a:r>
          </a:p>
          <a:p>
            <a:pPr marL="345439" indent="-172720" lvl="1">
              <a:lnSpc>
                <a:spcPts val="2239"/>
              </a:lnSpc>
              <a:buFont typeface="Arial"/>
              <a:buChar char="•"/>
            </a:pPr>
            <a:r>
              <a:rPr lang="en-US" sz="1599">
                <a:solidFill>
                  <a:srgbClr val="171616"/>
                </a:solidFill>
                <a:latin typeface="Open Sans Bold"/>
              </a:rPr>
              <a:t>Converting data types.</a:t>
            </a:r>
          </a:p>
          <a:p>
            <a:pPr marL="345439" indent="-172720" lvl="1">
              <a:lnSpc>
                <a:spcPts val="2239"/>
              </a:lnSpc>
              <a:buFont typeface="Arial"/>
              <a:buChar char="•"/>
            </a:pPr>
            <a:r>
              <a:rPr lang="en-US" sz="1599">
                <a:solidFill>
                  <a:srgbClr val="171616"/>
                </a:solidFill>
                <a:latin typeface="Open Sans Bold"/>
              </a:rPr>
              <a:t>Addressing incorrect values</a:t>
            </a:r>
            <a:r>
              <a:rPr lang="en-US" sz="1599">
                <a:solidFill>
                  <a:srgbClr val="171616"/>
                </a:solidFill>
                <a:latin typeface="Open Sans"/>
              </a:rPr>
              <a:t> (both categorical and numerical data).</a:t>
            </a:r>
          </a:p>
          <a:p>
            <a:pPr>
              <a:lnSpc>
                <a:spcPts val="2239"/>
              </a:lnSpc>
            </a:pPr>
          </a:p>
          <a:p>
            <a:pPr>
              <a:lnSpc>
                <a:spcPts val="2239"/>
              </a:lnSpc>
            </a:pPr>
          </a:p>
          <a:p>
            <a:pPr>
              <a:lnSpc>
                <a:spcPts val="2239"/>
              </a:lnSpc>
              <a:spcBef>
                <a:spcPct val="0"/>
              </a:spcBef>
            </a:pPr>
          </a:p>
        </p:txBody>
      </p:sp>
      <p:sp>
        <p:nvSpPr>
          <p:cNvPr name="TextBox 10" id="10"/>
          <p:cNvSpPr txBox="true"/>
          <p:nvPr/>
        </p:nvSpPr>
        <p:spPr>
          <a:xfrm rot="0">
            <a:off x="1787373" y="8220904"/>
            <a:ext cx="2144367" cy="239548"/>
          </a:xfrm>
          <a:prstGeom prst="rect">
            <a:avLst/>
          </a:prstGeom>
        </p:spPr>
        <p:txBody>
          <a:bodyPr anchor="t" rtlCol="false" tIns="0" lIns="0" bIns="0" rIns="0">
            <a:spAutoFit/>
          </a:bodyPr>
          <a:lstStyle/>
          <a:p>
            <a:pPr algn="ctr">
              <a:lnSpc>
                <a:spcPts val="2021"/>
              </a:lnSpc>
              <a:spcBef>
                <a:spcPct val="0"/>
              </a:spcBef>
            </a:pPr>
            <a:r>
              <a:rPr lang="en-US" sz="1443">
                <a:solidFill>
                  <a:srgbClr val="FFFFFF"/>
                </a:solidFill>
                <a:latin typeface="Open Sans Bold"/>
              </a:rPr>
              <a:t>LEARN MORE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484560" y="-3546614"/>
            <a:ext cx="9942540" cy="9942540"/>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1514811" y="2185968"/>
            <a:ext cx="5744489" cy="6344540"/>
          </a:xfrm>
          <a:prstGeom prst="rect">
            <a:avLst/>
          </a:prstGeom>
        </p:spPr>
      </p:pic>
      <p:sp>
        <p:nvSpPr>
          <p:cNvPr name="TextBox 6" id="6"/>
          <p:cNvSpPr txBox="true"/>
          <p:nvPr/>
        </p:nvSpPr>
        <p:spPr>
          <a:xfrm rot="0">
            <a:off x="1787373" y="1221782"/>
            <a:ext cx="288222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PREPROCESSING</a:t>
            </a:r>
          </a:p>
        </p:txBody>
      </p:sp>
      <p:sp>
        <p:nvSpPr>
          <p:cNvPr name="TextBox 7" id="7"/>
          <p:cNvSpPr txBox="true"/>
          <p:nvPr/>
        </p:nvSpPr>
        <p:spPr>
          <a:xfrm rot="0">
            <a:off x="1787373" y="2772207"/>
            <a:ext cx="9352397"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Handling missing values &amp; change data type</a:t>
            </a:r>
          </a:p>
        </p:txBody>
      </p:sp>
      <p:sp>
        <p:nvSpPr>
          <p:cNvPr name="TextBox 8" id="8"/>
          <p:cNvSpPr txBox="true"/>
          <p:nvPr/>
        </p:nvSpPr>
        <p:spPr>
          <a:xfrm rot="0">
            <a:off x="1787373" y="5114925"/>
            <a:ext cx="7356627" cy="302641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The data on the side reveals that there are </a:t>
            </a:r>
            <a:r>
              <a:rPr lang="en-US" sz="1599">
                <a:solidFill>
                  <a:srgbClr val="171616"/>
                </a:solidFill>
                <a:latin typeface="Open Sans Bold"/>
              </a:rPr>
              <a:t>four columns or features that lack certain values</a:t>
            </a:r>
            <a:r>
              <a:rPr lang="en-US" sz="1599">
                <a:solidFill>
                  <a:srgbClr val="171616"/>
                </a:solidFill>
                <a:latin typeface="Open Sans"/>
              </a:rPr>
              <a:t>, specifically the </a:t>
            </a:r>
            <a:r>
              <a:rPr lang="en-US" sz="1599">
                <a:solidFill>
                  <a:srgbClr val="171616"/>
                </a:solidFill>
                <a:latin typeface="Open Sans Bold"/>
              </a:rPr>
              <a:t>"company," "agent," "city," and "children"</a:t>
            </a:r>
            <a:r>
              <a:rPr lang="en-US" sz="1599">
                <a:solidFill>
                  <a:srgbClr val="171616"/>
                </a:solidFill>
                <a:latin typeface="Open Sans"/>
              </a:rPr>
              <a:t> features. For the "company" and "agent" features, missing data should be filled with a value of 0 to indicate that the customer made the order without the help of an agent or company. The "city" feature should be filled with the value "unknown" as there is no clear information available. The "children" feature should be filled with a value of 0 assuming that the customer did not bring their child. Additionally, the data also involves some changes in data types in certain features, such as "children," "agents," and "company" features being transformed from float to integer, likely due to the fact that these values represent discrete counts or categories.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3147460" y="1028700"/>
            <a:ext cx="4111840" cy="4114800"/>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815655" y="5143500"/>
            <a:ext cx="7443645" cy="4410360"/>
          </a:xfrm>
          <a:prstGeom prst="rect">
            <a:avLst/>
          </a:prstGeom>
        </p:spPr>
      </p:pic>
      <p:sp>
        <p:nvSpPr>
          <p:cNvPr name="TextBox 6" id="6"/>
          <p:cNvSpPr txBox="true"/>
          <p:nvPr/>
        </p:nvSpPr>
        <p:spPr>
          <a:xfrm rot="0">
            <a:off x="1787373" y="1221782"/>
            <a:ext cx="288222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PREPROCESSING</a:t>
            </a:r>
          </a:p>
        </p:txBody>
      </p:sp>
      <p:sp>
        <p:nvSpPr>
          <p:cNvPr name="TextBox 7" id="7"/>
          <p:cNvSpPr txBox="true"/>
          <p:nvPr/>
        </p:nvSpPr>
        <p:spPr>
          <a:xfrm rot="0">
            <a:off x="1129535" y="2400732"/>
            <a:ext cx="9352397"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Handling incorrect values</a:t>
            </a:r>
          </a:p>
        </p:txBody>
      </p:sp>
      <p:sp>
        <p:nvSpPr>
          <p:cNvPr name="TextBox 8" id="8"/>
          <p:cNvSpPr txBox="true"/>
          <p:nvPr/>
        </p:nvSpPr>
        <p:spPr>
          <a:xfrm rot="0">
            <a:off x="1129535" y="4496232"/>
            <a:ext cx="8499627" cy="5236210"/>
          </a:xfrm>
          <a:prstGeom prst="rect">
            <a:avLst/>
          </a:prstGeom>
        </p:spPr>
        <p:txBody>
          <a:bodyPr anchor="t" rtlCol="false" tIns="0" lIns="0" bIns="0" rIns="0">
            <a:spAutoFit/>
          </a:bodyPr>
          <a:lstStyle/>
          <a:p>
            <a:pPr>
              <a:lnSpc>
                <a:spcPts val="2239"/>
              </a:lnSpc>
            </a:pPr>
            <a:r>
              <a:rPr lang="en-US" sz="1599">
                <a:solidFill>
                  <a:srgbClr val="171616"/>
                </a:solidFill>
                <a:latin typeface="Open Sans"/>
              </a:rPr>
              <a:t>Observed unsuitable values in both category and numeric data features.</a:t>
            </a:r>
          </a:p>
          <a:p>
            <a:pPr>
              <a:lnSpc>
                <a:spcPts val="2239"/>
              </a:lnSpc>
            </a:pPr>
          </a:p>
          <a:p>
            <a:pPr>
              <a:lnSpc>
                <a:spcPts val="2239"/>
              </a:lnSpc>
            </a:pPr>
            <a:r>
              <a:rPr lang="en-US" sz="1599">
                <a:solidFill>
                  <a:srgbClr val="171616"/>
                </a:solidFill>
                <a:latin typeface="Open Sans"/>
              </a:rPr>
              <a:t>a. </a:t>
            </a:r>
            <a:r>
              <a:rPr lang="en-US" sz="1599">
                <a:solidFill>
                  <a:srgbClr val="171616"/>
                </a:solidFill>
                <a:latin typeface="Open Sans Bold"/>
              </a:rPr>
              <a:t>Categorical Data</a:t>
            </a:r>
          </a:p>
          <a:p>
            <a:pPr marL="345439" indent="-172720" lvl="1">
              <a:lnSpc>
                <a:spcPts val="2239"/>
              </a:lnSpc>
              <a:buFont typeface="Arial"/>
              <a:buChar char="•"/>
            </a:pPr>
            <a:r>
              <a:rPr lang="en-US" sz="1599">
                <a:solidFill>
                  <a:srgbClr val="171616"/>
                </a:solidFill>
                <a:latin typeface="Open Sans"/>
              </a:rPr>
              <a:t>In categorical data, "market_segment", "distribution_channel", and "meal" features contain "undefined" values that require handling.</a:t>
            </a:r>
          </a:p>
          <a:p>
            <a:pPr marL="345439" indent="-172720" lvl="1">
              <a:lnSpc>
                <a:spcPts val="2239"/>
              </a:lnSpc>
              <a:buFont typeface="Arial"/>
              <a:buChar char="•"/>
            </a:pPr>
            <a:r>
              <a:rPr lang="en-US" sz="1599">
                <a:solidFill>
                  <a:srgbClr val="171616"/>
                </a:solidFill>
                <a:latin typeface="Open Sans"/>
              </a:rPr>
              <a:t>"Undefined" values in "market_segment" and "distribution_channel" will be replaced with the most common values: "Online TA" and "TA/TO", respectively.</a:t>
            </a:r>
          </a:p>
          <a:p>
            <a:pPr marL="345439" indent="-172720" lvl="1">
              <a:lnSpc>
                <a:spcPts val="2239"/>
              </a:lnSpc>
              <a:buFont typeface="Arial"/>
              <a:buChar char="•"/>
            </a:pPr>
            <a:r>
              <a:rPr lang="en-US" sz="1599">
                <a:solidFill>
                  <a:srgbClr val="171616"/>
                </a:solidFill>
                <a:latin typeface="Open Sans"/>
              </a:rPr>
              <a:t>"Undefined" values in the "meal" feature will be replaced with "No Meal" due to their similar meaning.</a:t>
            </a:r>
          </a:p>
          <a:p>
            <a:pPr>
              <a:lnSpc>
                <a:spcPts val="2239"/>
              </a:lnSpc>
            </a:pPr>
          </a:p>
          <a:p>
            <a:pPr>
              <a:lnSpc>
                <a:spcPts val="2239"/>
              </a:lnSpc>
            </a:pPr>
            <a:r>
              <a:rPr lang="en-US" sz="1599">
                <a:solidFill>
                  <a:srgbClr val="171616"/>
                </a:solidFill>
                <a:latin typeface="Open Sans"/>
              </a:rPr>
              <a:t>b. </a:t>
            </a:r>
            <a:r>
              <a:rPr lang="en-US" sz="1599">
                <a:solidFill>
                  <a:srgbClr val="171616"/>
                </a:solidFill>
                <a:latin typeface="Open Sans Bold"/>
              </a:rPr>
              <a:t>Numerical Data</a:t>
            </a:r>
          </a:p>
          <a:p>
            <a:pPr marL="345439" indent="-172720" lvl="1">
              <a:lnSpc>
                <a:spcPts val="2239"/>
              </a:lnSpc>
              <a:buFont typeface="Arial"/>
              <a:buChar char="•"/>
            </a:pPr>
            <a:r>
              <a:rPr lang="en-US" sz="1599">
                <a:solidFill>
                  <a:srgbClr val="171616"/>
                </a:solidFill>
                <a:latin typeface="Open Sans"/>
              </a:rPr>
              <a:t>Unnecessary data deletion is carried out on numerical data, specifically removing records with 0 guests and 0 nights.</a:t>
            </a:r>
          </a:p>
          <a:p>
            <a:pPr marL="345439" indent="-172720" lvl="1">
              <a:lnSpc>
                <a:spcPts val="2239"/>
              </a:lnSpc>
              <a:buFont typeface="Arial"/>
              <a:buChar char="•"/>
            </a:pPr>
            <a:r>
              <a:rPr lang="en-US" sz="1599">
                <a:solidFill>
                  <a:srgbClr val="171616"/>
                </a:solidFill>
                <a:latin typeface="Open Sans"/>
              </a:rPr>
              <a:t>To facilitate the deletion process, a new feature called "total_guests" is created by combining the "adults," "children," and "babies" features.</a:t>
            </a:r>
          </a:p>
          <a:p>
            <a:pPr marL="345439" indent="-172720" lvl="1">
              <a:lnSpc>
                <a:spcPts val="2239"/>
              </a:lnSpc>
              <a:buFont typeface="Arial"/>
              <a:buChar char="•"/>
            </a:pPr>
            <a:r>
              <a:rPr lang="en-US" sz="1599">
                <a:solidFill>
                  <a:srgbClr val="171616"/>
                </a:solidFill>
                <a:latin typeface="Open Sans"/>
              </a:rPr>
              <a:t>A new feature called "total_days" is also created by combining the "stays_in_weekend_nights" and "stays_in_weekday_nights" features.</a:t>
            </a:r>
          </a:p>
          <a:p>
            <a:pPr marL="345439" indent="-172720" lvl="1">
              <a:lnSpc>
                <a:spcPts val="2239"/>
              </a:lnSpc>
              <a:buFont typeface="Arial"/>
              <a:buChar char="•"/>
            </a:pPr>
            <a:r>
              <a:rPr lang="en-US" sz="1599">
                <a:solidFill>
                  <a:srgbClr val="171616"/>
                </a:solidFill>
                <a:latin typeface="Open Sans"/>
              </a:rPr>
              <a:t>The data with a "stay_duration" of 0 and "total_guests" of 0 are deleted.</a:t>
            </a:r>
          </a:p>
          <a:p>
            <a:pPr>
              <a:lnSpc>
                <a:spcPts val="2239"/>
              </a:lnSpc>
              <a:spcBef>
                <a:spcPct val="0"/>
              </a:spcBef>
            </a:pP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51628" y="3086100"/>
            <a:ext cx="685233" cy="685233"/>
          </a:xfrm>
          <a:prstGeom prst="rect">
            <a:avLst/>
          </a:prstGeom>
        </p:spPr>
      </p:pic>
      <p:sp>
        <p:nvSpPr>
          <p:cNvPr name="AutoShape 10" id="10"/>
          <p:cNvSpPr/>
          <p:nvPr/>
        </p:nvSpPr>
        <p:spPr>
          <a:xfrm rot="5417174">
            <a:off x="15600360" y="3066540"/>
            <a:ext cx="3813180" cy="0"/>
          </a:xfrm>
          <a:prstGeom prst="line">
            <a:avLst/>
          </a:prstGeom>
          <a:ln cap="flat" w="38100">
            <a:solidFill>
              <a:srgbClr val="000000"/>
            </a:solidFill>
            <a:prstDash val="solid"/>
            <a:headEnd type="diamond" len="lg" w="lg"/>
            <a:tailEnd type="diamond" len="lg" w="lg"/>
          </a:ln>
        </p:spPr>
      </p:sp>
      <p:sp>
        <p:nvSpPr>
          <p:cNvPr name="AutoShape 11" id="11"/>
          <p:cNvSpPr/>
          <p:nvPr/>
        </p:nvSpPr>
        <p:spPr>
          <a:xfrm rot="5417174">
            <a:off x="15600360" y="7329630"/>
            <a:ext cx="3813180" cy="0"/>
          </a:xfrm>
          <a:prstGeom prst="line">
            <a:avLst/>
          </a:prstGeom>
          <a:ln cap="flat" w="38100">
            <a:solidFill>
              <a:srgbClr val="000000"/>
            </a:solidFill>
            <a:prstDash val="solid"/>
            <a:headEnd type="diamond" len="lg" w="lg"/>
            <a:tailEnd type="diamond" len="lg" w="lg"/>
          </a:ln>
        </p:spPr>
      </p:sp>
      <p:sp>
        <p:nvSpPr>
          <p:cNvPr name="TextBox 12" id="12"/>
          <p:cNvSpPr txBox="true"/>
          <p:nvPr/>
        </p:nvSpPr>
        <p:spPr>
          <a:xfrm rot="5400000">
            <a:off x="17136754" y="3047152"/>
            <a:ext cx="1376660" cy="198120"/>
          </a:xfrm>
          <a:prstGeom prst="rect">
            <a:avLst/>
          </a:prstGeom>
        </p:spPr>
        <p:txBody>
          <a:bodyPr anchor="t" rtlCol="false" tIns="0" lIns="0" bIns="0" rIns="0">
            <a:spAutoFit/>
          </a:bodyPr>
          <a:lstStyle/>
          <a:p>
            <a:pPr algn="ctr">
              <a:lnSpc>
                <a:spcPts val="1679"/>
              </a:lnSpc>
            </a:pPr>
            <a:r>
              <a:rPr lang="en-US" sz="1200">
                <a:solidFill>
                  <a:srgbClr val="171616"/>
                </a:solidFill>
                <a:latin typeface="Poppins Bold"/>
              </a:rPr>
              <a:t>Categorical data</a:t>
            </a:r>
          </a:p>
        </p:txBody>
      </p:sp>
      <p:sp>
        <p:nvSpPr>
          <p:cNvPr name="TextBox 13" id="13"/>
          <p:cNvSpPr txBox="true"/>
          <p:nvPr/>
        </p:nvSpPr>
        <p:spPr>
          <a:xfrm rot="5400000">
            <a:off x="17226289" y="7249620"/>
            <a:ext cx="1376660" cy="198120"/>
          </a:xfrm>
          <a:prstGeom prst="rect">
            <a:avLst/>
          </a:prstGeom>
        </p:spPr>
        <p:txBody>
          <a:bodyPr anchor="t" rtlCol="false" tIns="0" lIns="0" bIns="0" rIns="0">
            <a:spAutoFit/>
          </a:bodyPr>
          <a:lstStyle/>
          <a:p>
            <a:pPr algn="ctr">
              <a:lnSpc>
                <a:spcPts val="1679"/>
              </a:lnSpc>
            </a:pPr>
            <a:r>
              <a:rPr lang="en-US" sz="1200">
                <a:solidFill>
                  <a:srgbClr val="171616"/>
                </a:solidFill>
                <a:latin typeface="Poppins Bold"/>
              </a:rPr>
              <a:t>Numerical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grpSp>
        <p:nvGrpSpPr>
          <p:cNvPr name="Group 4" id="4"/>
          <p:cNvGrpSpPr>
            <a:grpSpLocks noChangeAspect="true"/>
          </p:cNvGrpSpPr>
          <p:nvPr/>
        </p:nvGrpSpPr>
        <p:grpSpPr>
          <a:xfrm rot="0">
            <a:off x="8001000" y="0"/>
            <a:ext cx="10287000" cy="10287000"/>
            <a:chOff x="0" y="0"/>
            <a:chExt cx="6350000" cy="6350000"/>
          </a:xfrm>
        </p:grpSpPr>
        <p:sp>
          <p:nvSpPr>
            <p:cNvPr name="Freeform 5" id="5"/>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25000" r="-25000" t="0" b="0"/>
              </a:stretch>
            </a:blip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23128" y="1574884"/>
            <a:ext cx="951933" cy="951933"/>
          </a:xfrm>
          <a:prstGeom prst="rect">
            <a:avLst/>
          </a:prstGeom>
        </p:spPr>
      </p:pic>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AND STEPS</a:t>
            </a:r>
          </a:p>
        </p:txBody>
      </p:sp>
      <p:sp>
        <p:nvSpPr>
          <p:cNvPr name="TextBox 8" id="8"/>
          <p:cNvSpPr txBox="true"/>
          <p:nvPr/>
        </p:nvSpPr>
        <p:spPr>
          <a:xfrm rot="0">
            <a:off x="1787373" y="2567573"/>
            <a:ext cx="7013727"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Monthly Analysis of Hotel Bookings Segmented by Hotel Type</a:t>
            </a:r>
          </a:p>
        </p:txBody>
      </p:sp>
      <p:sp>
        <p:nvSpPr>
          <p:cNvPr name="TextBox 9" id="9"/>
          <p:cNvSpPr txBox="true"/>
          <p:nvPr/>
        </p:nvSpPr>
        <p:spPr>
          <a:xfrm rot="0">
            <a:off x="1787373" y="6778992"/>
            <a:ext cx="5407971" cy="13690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In the hospitality industry, customer behavior when booking hotels is crucial to increase income. Identifying popular hotel types and their seasonal demand is essential. To achieve this, we will compare monthly hotel bookings based on their types.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2748843"/>
            <a:ext cx="11486121" cy="4554045"/>
          </a:xfrm>
          <a:prstGeom prst="rect">
            <a:avLst/>
          </a:prstGeom>
        </p:spPr>
      </p:pic>
      <p:sp>
        <p:nvSpPr>
          <p:cNvPr name="TextBox 5" id="5"/>
          <p:cNvSpPr txBox="true"/>
          <p:nvPr/>
        </p:nvSpPr>
        <p:spPr>
          <a:xfrm rot="0">
            <a:off x="1787373" y="1221782"/>
            <a:ext cx="498438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MONTHLY ANALYSIS OF BOOKINGS SEGMENTED BY HOTEL TYPE</a:t>
            </a:r>
          </a:p>
        </p:txBody>
      </p:sp>
      <p:sp>
        <p:nvSpPr>
          <p:cNvPr name="TextBox 6" id="6"/>
          <p:cNvSpPr txBox="true"/>
          <p:nvPr/>
        </p:nvSpPr>
        <p:spPr>
          <a:xfrm rot="0">
            <a:off x="12227242" y="3167943"/>
            <a:ext cx="5730766"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Infographic About Booked</a:t>
            </a:r>
          </a:p>
        </p:txBody>
      </p:sp>
      <p:sp>
        <p:nvSpPr>
          <p:cNvPr name="TextBox 7" id="7"/>
          <p:cNvSpPr txBox="true"/>
          <p:nvPr/>
        </p:nvSpPr>
        <p:spPr>
          <a:xfrm rot="0">
            <a:off x="12249674" y="5569022"/>
            <a:ext cx="5514451" cy="3302635"/>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During the holiday period, both hotels experienced an increase in guests, with the "city hotel" having more visitors than the "resort hotel." In Indonesia, most schools have holidays from June to July, which is a time when families tend to travel together, explaining the rise in visitors during those months. This information can be useful in determining the timing of marketing implementation. However, from August to September, the "city hotel" experienced a significant decrease in the number of guests due to the school period. March had the lowest average number of bookings for both hotel types.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546184" cy="5461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5735" y="1178928"/>
            <a:ext cx="192115" cy="245728"/>
          </a:xfrm>
          <a:prstGeom prst="rect">
            <a:avLst/>
          </a:prstGeom>
        </p:spPr>
      </p:pic>
      <p:grpSp>
        <p:nvGrpSpPr>
          <p:cNvPr name="Group 4" id="4"/>
          <p:cNvGrpSpPr>
            <a:grpSpLocks noChangeAspect="true"/>
          </p:cNvGrpSpPr>
          <p:nvPr/>
        </p:nvGrpSpPr>
        <p:grpSpPr>
          <a:xfrm rot="0">
            <a:off x="8001000" y="0"/>
            <a:ext cx="10287000" cy="10287000"/>
            <a:chOff x="0" y="0"/>
            <a:chExt cx="6350000" cy="6350000"/>
          </a:xfrm>
        </p:grpSpPr>
        <p:sp>
          <p:nvSpPr>
            <p:cNvPr name="Freeform 5" id="5"/>
            <p:cNvSpPr/>
            <p:nvPr/>
          </p:nvSpPr>
          <p:spPr>
            <a:xfrm>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6"/>
              <a:stretch>
                <a:fillRect l="0" r="0" t="-16666" b="-16666"/>
              </a:stretch>
            </a:blip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23128" y="1574884"/>
            <a:ext cx="951933" cy="951933"/>
          </a:xfrm>
          <a:prstGeom prst="rect">
            <a:avLst/>
          </a:prstGeom>
        </p:spPr>
      </p:pic>
      <p:sp>
        <p:nvSpPr>
          <p:cNvPr name="TextBox 7" id="7"/>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DATA AND STEPS</a:t>
            </a:r>
          </a:p>
        </p:txBody>
      </p:sp>
      <p:sp>
        <p:nvSpPr>
          <p:cNvPr name="TextBox 8" id="8"/>
          <p:cNvSpPr txBox="true"/>
          <p:nvPr/>
        </p:nvSpPr>
        <p:spPr>
          <a:xfrm rot="0">
            <a:off x="1787373" y="2567573"/>
            <a:ext cx="8194827" cy="344805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Analyzing the Influence of Length of Stay on Hotel Booking Cancellation Rates.</a:t>
            </a:r>
          </a:p>
        </p:txBody>
      </p:sp>
      <p:sp>
        <p:nvSpPr>
          <p:cNvPr name="TextBox 9" id="9"/>
          <p:cNvSpPr txBox="true"/>
          <p:nvPr/>
        </p:nvSpPr>
        <p:spPr>
          <a:xfrm rot="0">
            <a:off x="1787373" y="6778992"/>
            <a:ext cx="5407971" cy="2197735"/>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To evaluate the success of a hotel business, measuring the cancellation rate of bookings is crucial in addition to analyzing customer booking behavior. A high number of cancellations can negatively impact a hotel's performance. Thus, it is important to identify the factors that contribute to booking cancellations, including the length of stay. This analysis will examine the impact of the length of stay on hotel booking cancellation rates.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DAFfcZcxM10</dc:identifier>
  <dcterms:modified xsi:type="dcterms:W3CDTF">2011-08-01T06:04:30Z</dcterms:modified>
  <cp:revision>1</cp:revision>
  <dc:title>Hotel</dc:title>
</cp:coreProperties>
</file>